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69" r:id="rId2"/>
    <p:sldId id="326" r:id="rId3"/>
    <p:sldId id="325" r:id="rId4"/>
    <p:sldId id="363" r:id="rId5"/>
    <p:sldId id="303" r:id="rId6"/>
    <p:sldId id="289" r:id="rId7"/>
    <p:sldId id="256" r:id="rId8"/>
    <p:sldId id="294" r:id="rId9"/>
    <p:sldId id="257" r:id="rId10"/>
    <p:sldId id="292" r:id="rId11"/>
    <p:sldId id="293" r:id="rId12"/>
    <p:sldId id="259" r:id="rId13"/>
    <p:sldId id="264" r:id="rId14"/>
    <p:sldId id="260" r:id="rId15"/>
    <p:sldId id="262" r:id="rId16"/>
    <p:sldId id="267" r:id="rId17"/>
    <p:sldId id="366" r:id="rId18"/>
    <p:sldId id="268" r:id="rId19"/>
    <p:sldId id="266" r:id="rId20"/>
    <p:sldId id="269" r:id="rId21"/>
    <p:sldId id="291" r:id="rId22"/>
    <p:sldId id="365" r:id="rId23"/>
    <p:sldId id="323" r:id="rId24"/>
    <p:sldId id="300" r:id="rId25"/>
    <p:sldId id="301" r:id="rId26"/>
    <p:sldId id="302" r:id="rId27"/>
    <p:sldId id="304" r:id="rId28"/>
    <p:sldId id="308" r:id="rId29"/>
    <p:sldId id="315" r:id="rId30"/>
    <p:sldId id="319" r:id="rId31"/>
    <p:sldId id="318" r:id="rId32"/>
    <p:sldId id="316" r:id="rId33"/>
    <p:sldId id="317" r:id="rId34"/>
    <p:sldId id="273" r:id="rId35"/>
    <p:sldId id="306" r:id="rId36"/>
    <p:sldId id="321" r:id="rId37"/>
    <p:sldId id="310" r:id="rId38"/>
    <p:sldId id="312" r:id="rId39"/>
    <p:sldId id="313" r:id="rId40"/>
    <p:sldId id="309" r:id="rId41"/>
    <p:sldId id="307" r:id="rId42"/>
    <p:sldId id="329" r:id="rId43"/>
    <p:sldId id="370" r:id="rId44"/>
    <p:sldId id="277" r:id="rId45"/>
    <p:sldId id="348" r:id="rId46"/>
    <p:sldId id="331" r:id="rId47"/>
    <p:sldId id="297" r:id="rId48"/>
    <p:sldId id="334" r:id="rId49"/>
    <p:sldId id="340" r:id="rId50"/>
    <p:sldId id="349" r:id="rId51"/>
    <p:sldId id="344" r:id="rId52"/>
    <p:sldId id="333" r:id="rId53"/>
    <p:sldId id="367" r:id="rId54"/>
    <p:sldId id="281" r:id="rId55"/>
    <p:sldId id="343" r:id="rId56"/>
    <p:sldId id="338" r:id="rId57"/>
    <p:sldId id="296" r:id="rId58"/>
    <p:sldId id="368" r:id="rId59"/>
    <p:sldId id="283" r:id="rId60"/>
    <p:sldId id="290" r:id="rId61"/>
    <p:sldId id="362" r:id="rId62"/>
    <p:sldId id="288" r:id="rId63"/>
    <p:sldId id="350" r:id="rId64"/>
    <p:sldId id="353" r:id="rId65"/>
    <p:sldId id="371" r:id="rId66"/>
    <p:sldId id="285" r:id="rId67"/>
    <p:sldId id="361" r:id="rId68"/>
    <p:sldId id="287" r:id="rId69"/>
  </p:sldIdLst>
  <p:sldSz cx="9144000" cy="5143500" type="screen16x9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2927" autoAdjust="0"/>
    <p:restoredTop sz="99606" autoAdjust="0"/>
  </p:normalViewPr>
  <p:slideViewPr>
    <p:cSldViewPr snapToGrid="0" snapToObjects="1" showGuides="1">
      <p:cViewPr>
        <p:scale>
          <a:sx n="99" d="100"/>
          <a:sy n="99" d="100"/>
        </p:scale>
        <p:origin x="-424" y="-720"/>
      </p:cViewPr>
      <p:guideLst>
        <p:guide orient="horz" pos="1620"/>
        <p:guide pos="2767"/>
      </p:guideLst>
    </p:cSldViewPr>
  </p:slideViewPr>
  <p:outlineViewPr>
    <p:cViewPr>
      <p:scale>
        <a:sx n="33" d="100"/>
        <a:sy n="33" d="100"/>
      </p:scale>
      <p:origin x="0" y="21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2" d="100"/>
        <a:sy n="7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printerSettings" Target="printerSettings/printerSettings1.bin"/><Relationship Id="rId71" Type="http://schemas.openxmlformats.org/officeDocument/2006/relationships/presProps" Target="presProps.xml"/><Relationship Id="rId72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theme" Target="theme/theme1.xml"/><Relationship Id="rId74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Haga clic para modificar el estilo de subtítulo del patrón</a:t>
            </a:r>
            <a:endParaRPr lang="it-IT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706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693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83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061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598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0335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559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8668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227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167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2692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Clic para editar título</a:t>
            </a:r>
            <a:endParaRPr lang="it-IT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Haga clic para modificar el estilo de texto del patrón</a:t>
            </a:r>
          </a:p>
          <a:p>
            <a:pPr lvl="1"/>
            <a:r>
              <a:rPr lang="it-IT" smtClean="0"/>
              <a:t>Segundo nivel</a:t>
            </a:r>
          </a:p>
          <a:p>
            <a:pPr lvl="2"/>
            <a:r>
              <a:rPr lang="it-IT" smtClean="0"/>
              <a:t>Tercer nivel</a:t>
            </a:r>
          </a:p>
          <a:p>
            <a:pPr lvl="3"/>
            <a:r>
              <a:rPr lang="it-IT" smtClean="0"/>
              <a:t>Cuarto nivel</a:t>
            </a:r>
          </a:p>
          <a:p>
            <a:pPr lvl="4"/>
            <a:r>
              <a:rPr lang="it-IT" smtClean="0"/>
              <a:t>Quinto nivel</a:t>
            </a:r>
            <a:endParaRPr lang="it-IT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14F87-E81C-EB40-9BC1-1D95D09F3DE3}" type="datetimeFigureOut">
              <a:rPr lang="es-ES" smtClean="0"/>
              <a:pPr/>
              <a:t>20/03/12</a:t>
            </a:fld>
            <a:endParaRPr lang="it-IT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51EF7-01A9-5B43-B0F6-A7A79A8D0F7D}" type="slidenum">
              <a:rPr lang="it-IT" smtClean="0"/>
              <a:pPr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3351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3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Relationship Id="rId3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4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eg"/><Relationship Id="rId3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7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1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2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4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5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jpeg"/><Relationship Id="rId3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JP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jpe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9.jpe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1.jpeg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76273" y="-17632"/>
            <a:ext cx="7514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800" dirty="0" smtClean="0"/>
              <a:t>Viaggio in Oceania</a:t>
            </a:r>
            <a:endParaRPr lang="it-IT" sz="4800" dirty="0"/>
          </a:p>
        </p:txBody>
      </p:sp>
      <p:sp>
        <p:nvSpPr>
          <p:cNvPr id="3" name="CuadroTexto 2"/>
          <p:cNvSpPr txBox="1"/>
          <p:nvPr/>
        </p:nvSpPr>
        <p:spPr>
          <a:xfrm>
            <a:off x="476273" y="4450859"/>
            <a:ext cx="8181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i="1" dirty="0"/>
              <a:t>Con il Vangelo in </a:t>
            </a:r>
            <a:r>
              <a:rPr lang="it-IT" sz="2800" i="1" dirty="0" smtClean="0"/>
              <a:t>tasca…</a:t>
            </a:r>
            <a:endParaRPr lang="it-IT" sz="2800" i="1" dirty="0"/>
          </a:p>
        </p:txBody>
      </p:sp>
    </p:spTree>
    <p:extLst>
      <p:ext uri="{BB962C8B-B14F-4D97-AF65-F5344CB8AC3E}">
        <p14:creationId xmlns:p14="http://schemas.microsoft.com/office/powerpoint/2010/main" val="259158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Diapositiva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27259" y="3571374"/>
            <a:ext cx="8228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b="1" spc="-300" dirty="0" smtClean="0">
                <a:solidFill>
                  <a:schemeClr val="bg1"/>
                </a:solidFill>
              </a:rPr>
              <a:t>Melbourne</a:t>
            </a:r>
            <a:r>
              <a:rPr lang="it-IT" sz="6000" spc="-300" dirty="0" smtClean="0">
                <a:solidFill>
                  <a:schemeClr val="bg1"/>
                </a:solidFill>
              </a:rPr>
              <a:t> - Australia</a:t>
            </a:r>
            <a:endParaRPr lang="it-IT" sz="6000" spc="-300" dirty="0">
              <a:solidFill>
                <a:schemeClr val="bg1"/>
              </a:solidFill>
            </a:endParaRPr>
          </a:p>
        </p:txBody>
      </p:sp>
      <p:pic>
        <p:nvPicPr>
          <p:cNvPr id="8" name="Imagen 7" descr="9648857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59" y="4353710"/>
            <a:ext cx="3686405" cy="5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6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Diapositiva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9395"/>
            <a:ext cx="9144000" cy="514350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0" y="-9070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000" b="1" spc="-150" dirty="0" smtClean="0">
                <a:solidFill>
                  <a:schemeClr val="bg1"/>
                </a:solidFill>
              </a:rPr>
              <a:t>“Essere Gesù </a:t>
            </a:r>
            <a:r>
              <a:rPr lang="it-IT" sz="6000" spc="-150" dirty="0" smtClean="0">
                <a:solidFill>
                  <a:schemeClr val="bg1"/>
                </a:solidFill>
              </a:rPr>
              <a:t>24 ore su 24</a:t>
            </a:r>
            <a:r>
              <a:rPr lang="it-IT" sz="6000" b="1" spc="-150" dirty="0">
                <a:solidFill>
                  <a:schemeClr val="bg1"/>
                </a:solidFill>
              </a:rPr>
              <a:t>”</a:t>
            </a:r>
            <a:endParaRPr lang="it-IT" sz="6000" spc="-150" dirty="0">
              <a:solidFill>
                <a:schemeClr val="bg1"/>
              </a:solidFill>
            </a:endParaRPr>
          </a:p>
        </p:txBody>
      </p:sp>
      <p:pic>
        <p:nvPicPr>
          <p:cNvPr id="12" name="Imagen 11" descr="9648857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678" y="743919"/>
            <a:ext cx="3686405" cy="56050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uadroTexto 5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E</a:t>
            </a:r>
            <a:r>
              <a:rPr lang="it-IT" dirty="0" smtClean="0">
                <a:solidFill>
                  <a:srgbClr val="FFFFFF"/>
                </a:solidFill>
              </a:rPr>
              <a:t>ra </a:t>
            </a:r>
            <a:r>
              <a:rPr lang="it-IT" dirty="0">
                <a:solidFill>
                  <a:srgbClr val="FFFFFF"/>
                </a:solidFill>
              </a:rPr>
              <a:t>il titolo del congresso australiano dedicato ai ragazzi svoltosi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al</a:t>
            </a:r>
            <a:r>
              <a:rPr lang="it-IT" b="1" dirty="0" smtClean="0">
                <a:solidFill>
                  <a:srgbClr val="FFFFFF"/>
                </a:solidFill>
              </a:rPr>
              <a:t> </a:t>
            </a:r>
            <a:r>
              <a:rPr lang="it-IT" b="1" dirty="0">
                <a:solidFill>
                  <a:srgbClr val="FFFFFF"/>
                </a:solidFill>
              </a:rPr>
              <a:t>Centro </a:t>
            </a:r>
            <a:r>
              <a:rPr lang="it-IT" b="1" dirty="0" err="1">
                <a:solidFill>
                  <a:srgbClr val="FFFFFF"/>
                </a:solidFill>
              </a:rPr>
              <a:t>Mariapoli</a:t>
            </a:r>
            <a:r>
              <a:rPr lang="it-IT" b="1" dirty="0">
                <a:solidFill>
                  <a:srgbClr val="FFFFFF"/>
                </a:solidFill>
              </a:rPr>
              <a:t> di Melbourne, </a:t>
            </a:r>
            <a:r>
              <a:rPr lang="it-IT" b="1" dirty="0" smtClean="0">
                <a:solidFill>
                  <a:srgbClr val="FFFFFF"/>
                </a:solidFill>
              </a:rPr>
              <a:t>in Australia.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26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4800"/>
            <a:ext cx="9144000" cy="51435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uadroTexto 6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b="1" dirty="0">
                <a:solidFill>
                  <a:srgbClr val="FFFFFF"/>
                </a:solidFill>
              </a:rPr>
              <a:t>Presenti 115 teenagers, dai 9 ai 17 anni,</a:t>
            </a:r>
            <a:r>
              <a:rPr lang="it-IT" dirty="0">
                <a:solidFill>
                  <a:srgbClr val="FFFFFF"/>
                </a:solidFill>
              </a:rPr>
              <a:t> provenienti da varie città del Paese, </a:t>
            </a:r>
            <a:br>
              <a:rPr lang="it-IT" dirty="0">
                <a:solidFill>
                  <a:srgbClr val="FFFFFF"/>
                </a:solidFill>
              </a:rPr>
            </a:br>
            <a:r>
              <a:rPr lang="it-IT" dirty="0">
                <a:solidFill>
                  <a:srgbClr val="FFFFFF"/>
                </a:solidFill>
              </a:rPr>
              <a:t>da Nuova Zelanda e Nuova Caledonia.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2426"/>
            <a:ext cx="9144000" cy="51435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uadroTexto 6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Un incontro durato cinque giorni e reso possibile da </a:t>
            </a:r>
            <a:r>
              <a:rPr lang="it-IT" b="1" dirty="0">
                <a:solidFill>
                  <a:srgbClr val="FFFFFF"/>
                </a:solidFill>
              </a:rPr>
              <a:t>una comunione dei beni attuata, </a:t>
            </a:r>
            <a:br>
              <a:rPr lang="it-IT" b="1" dirty="0">
                <a:solidFill>
                  <a:srgbClr val="FFFFFF"/>
                </a:solidFill>
              </a:rPr>
            </a:br>
            <a:r>
              <a:rPr lang="it-IT" b="1" dirty="0">
                <a:solidFill>
                  <a:srgbClr val="FFFFFF"/>
                </a:solidFill>
              </a:rPr>
              <a:t>durante tutto l’anno precedente, dai ragazzi insieme a famiglie e amici</a:t>
            </a:r>
            <a:r>
              <a:rPr lang="it-IT" dirty="0">
                <a:solidFill>
                  <a:srgbClr val="FFFFFF"/>
                </a:solidFill>
              </a:rPr>
              <a:t>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84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uadroTexto 5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Il programma prevedeva momenti di approfondimento sul Vangelo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e </a:t>
            </a:r>
            <a:r>
              <a:rPr lang="it-IT" dirty="0">
                <a:solidFill>
                  <a:srgbClr val="FFFFFF"/>
                </a:solidFill>
              </a:rPr>
              <a:t>su come metterlo in pratica, spazi di dialogo e condivisione di esperienze di vita.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261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“I momenti di comunione sono stati profondi – dice Madeline - e ci hanno aiutato a capire che non siamo soli nel cercare di essere un altro Gesù in ogni momento della nostra vita”.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68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ransition xmlns:p14="http://schemas.microsoft.com/office/powerpoint/2010/main" spd="slow">
    <p:cover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098" name="Picture 2" descr="C:\Documents and Settings\Sara\Desktop\Nuova cartella (2)\IMG_01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04475" cy="78025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G_5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positiv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ara\Desktop\Nuova cartella (2)\IMG_02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39396"/>
            <a:ext cx="10404475" cy="78025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687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8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G_51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8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8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8508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 smtClean="0">
                <a:solidFill>
                  <a:srgbClr val="FFFFFF"/>
                </a:solidFill>
              </a:rPr>
              <a:t>Ciascuno individua quali sono i dolori che incontriamo:</a:t>
            </a:r>
          </a:p>
          <a:p>
            <a:pPr>
              <a:lnSpc>
                <a:spcPct val="90000"/>
              </a:lnSpc>
            </a:pPr>
            <a:r>
              <a:rPr lang="it-IT" i="1" dirty="0" smtClean="0">
                <a:solidFill>
                  <a:srgbClr val="FFFFFF"/>
                </a:solidFill>
              </a:rPr>
              <a:t>In Noi – Attorno a Noi – Nella nostra Città – Nel Mondo.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523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1590819" y="4389477"/>
            <a:ext cx="755318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 smtClean="0">
                <a:solidFill>
                  <a:srgbClr val="FFFFFF"/>
                </a:solidFill>
              </a:rPr>
              <a:t>Ogni giorno cerchiamo di prenderne di mira uno.</a:t>
            </a:r>
            <a:endParaRPr lang="it-IT" i="1" dirty="0">
              <a:solidFill>
                <a:srgbClr val="FFFFFF"/>
              </a:solidFill>
            </a:endParaRPr>
          </a:p>
        </p:txBody>
      </p:sp>
      <p:pic>
        <p:nvPicPr>
          <p:cNvPr id="6" name="Imagen 7" descr="freccett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63" y="3268663"/>
            <a:ext cx="2700337" cy="179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17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8508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 smtClean="0">
                <a:solidFill>
                  <a:srgbClr val="FFFFFF"/>
                </a:solidFill>
              </a:rPr>
              <a:t>Poi ne parliamo insieme per poterli condividere.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337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37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37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37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1334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Momento solenne la consegna di una copia del Vangelo a ciascuno.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337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“Ho sentito Gesù davvero presente – diceva uno dei ragazzi - come fosse Lui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in </a:t>
            </a:r>
            <a:r>
              <a:rPr lang="it-IT" dirty="0">
                <a:solidFill>
                  <a:srgbClr val="FFFFFF"/>
                </a:solidFill>
              </a:rPr>
              <a:t>persona a consegnarci la Sua Parola”. </a:t>
            </a:r>
            <a:endParaRPr lang="it-IT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9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 smtClean="0">
                <a:solidFill>
                  <a:srgbClr val="FFFFFF"/>
                </a:solidFill>
              </a:rPr>
              <a:t>Le Letture di quel giorno con la chiamata degli apostoli hanno messo nel cuore di ciascuno un proposito: </a:t>
            </a:r>
            <a:r>
              <a:rPr lang="it-IT" b="1" dirty="0" smtClean="0">
                <a:solidFill>
                  <a:srgbClr val="FFFFFF"/>
                </a:solidFill>
              </a:rPr>
              <a:t>vivere il Vangelo nei propri ambienti come apostoli di oggi.</a:t>
            </a:r>
            <a:endParaRPr lang="it-IT" b="1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523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positiva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687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7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positiva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7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7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7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2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908127" y="3298189"/>
            <a:ext cx="5235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spc="-300" dirty="0" smtClean="0">
                <a:solidFill>
                  <a:schemeClr val="bg1"/>
                </a:solidFill>
              </a:rPr>
              <a:t>Nuova Zelanda</a:t>
            </a:r>
            <a:endParaRPr lang="it-IT" sz="6000" spc="-300" dirty="0">
              <a:solidFill>
                <a:schemeClr val="bg1"/>
              </a:solidFill>
            </a:endParaRPr>
          </a:p>
        </p:txBody>
      </p:sp>
      <p:pic>
        <p:nvPicPr>
          <p:cNvPr id="9" name="Imagen 8" descr="9648857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637" y="4079206"/>
            <a:ext cx="3686405" cy="5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82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59273"/>
            <a:ext cx="9144000" cy="686031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uadroTexto 3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b="1" dirty="0">
                <a:solidFill>
                  <a:schemeClr val="bg1"/>
                </a:solidFill>
              </a:rPr>
              <a:t>Il secondo evento ha avuto come cornice la Nuova Zelanda</a:t>
            </a:r>
            <a:r>
              <a:rPr lang="it-IT" dirty="0">
                <a:solidFill>
                  <a:schemeClr val="bg1"/>
                </a:solidFill>
              </a:rPr>
              <a:t>, </a:t>
            </a:r>
            <a:r>
              <a:rPr lang="it-IT" dirty="0" smtClean="0">
                <a:solidFill>
                  <a:schemeClr val="bg1"/>
                </a:solidFill>
              </a:rPr>
              <a:t/>
            </a:r>
            <a:br>
              <a:rPr lang="it-IT" dirty="0" smtClean="0">
                <a:solidFill>
                  <a:schemeClr val="bg1"/>
                </a:solidFill>
              </a:rPr>
            </a:br>
            <a:r>
              <a:rPr lang="it-IT" dirty="0" smtClean="0">
                <a:solidFill>
                  <a:schemeClr val="bg1"/>
                </a:solidFill>
              </a:rPr>
              <a:t>meraviglioso </a:t>
            </a:r>
            <a:r>
              <a:rPr lang="it-IT" dirty="0">
                <a:solidFill>
                  <a:schemeClr val="bg1"/>
                </a:solidFill>
              </a:rPr>
              <a:t>arcipelago con alte montagne e mare cristallino. </a:t>
            </a:r>
            <a:endParaRPr lang="it-IT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701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4023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uadroTexto 3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Al “Teens4unity Camp” di Lower </a:t>
            </a:r>
            <a:r>
              <a:rPr lang="it-IT" dirty="0" err="1">
                <a:solidFill>
                  <a:srgbClr val="FFFFFF"/>
                </a:solidFill>
              </a:rPr>
              <a:t>Hutt</a:t>
            </a:r>
            <a:r>
              <a:rPr lang="it-IT" dirty="0">
                <a:solidFill>
                  <a:srgbClr val="FFFFFF"/>
                </a:solidFill>
              </a:rPr>
              <a:t>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hanno </a:t>
            </a:r>
            <a:r>
              <a:rPr lang="it-IT" dirty="0">
                <a:solidFill>
                  <a:srgbClr val="FFFFFF"/>
                </a:solidFill>
              </a:rPr>
              <a:t>partecipato 60 ragazzi e ragazze di varie età. </a:t>
            </a:r>
            <a:endParaRPr lang="it-IT" b="1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51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Tema: la vita del Vangelo da attuare nelle nostre città. </a:t>
            </a:r>
            <a:endParaRPr lang="it-IT" b="1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310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4023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Molti fra i ragazzi, </a:t>
            </a:r>
            <a:r>
              <a:rPr lang="it-IT" dirty="0" smtClean="0">
                <a:solidFill>
                  <a:srgbClr val="FFFFFF"/>
                </a:solidFill>
              </a:rPr>
              <a:t>provenivano </a:t>
            </a:r>
            <a:r>
              <a:rPr lang="it-IT" dirty="0">
                <a:solidFill>
                  <a:srgbClr val="FFFFFF"/>
                </a:solidFill>
              </a:rPr>
              <a:t>come rifugiati da altri Paesi. Forti le loro esperienze,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spesso </a:t>
            </a:r>
            <a:r>
              <a:rPr lang="it-IT" dirty="0">
                <a:solidFill>
                  <a:srgbClr val="FFFFFF"/>
                </a:solidFill>
              </a:rPr>
              <a:t>dolorose, ma </a:t>
            </a:r>
            <a:r>
              <a:rPr lang="it-IT" b="1" dirty="0">
                <a:solidFill>
                  <a:srgbClr val="FFFFFF"/>
                </a:solidFill>
              </a:rPr>
              <a:t>vissute in un profondo rapporto “a tu per tu” con Dio. </a:t>
            </a:r>
            <a:endParaRPr lang="it-IT" b="1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291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91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91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867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310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49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91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G_63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0268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91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positiva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51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49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59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it-IT" dirty="0">
                <a:solidFill>
                  <a:srgbClr val="FFFFFF"/>
                </a:solidFill>
              </a:rPr>
              <a:t>Insieme si è poi approfondita l’azione “</a:t>
            </a:r>
            <a:r>
              <a:rPr lang="it-IT" dirty="0" err="1">
                <a:solidFill>
                  <a:srgbClr val="FFFFFF"/>
                </a:solidFill>
              </a:rPr>
              <a:t>ColoriAMO</a:t>
            </a:r>
            <a:r>
              <a:rPr lang="it-IT" dirty="0">
                <a:solidFill>
                  <a:srgbClr val="FFFFFF"/>
                </a:solidFill>
              </a:rPr>
              <a:t> la città” </a:t>
            </a:r>
            <a:r>
              <a:rPr lang="it-IT" dirty="0" smtClean="0">
                <a:solidFill>
                  <a:srgbClr val="FFFFFF"/>
                </a:solidFill>
              </a:rPr>
              <a:t>portiamo </a:t>
            </a:r>
            <a:r>
              <a:rPr lang="it-IT" dirty="0">
                <a:solidFill>
                  <a:srgbClr val="FFFFFF"/>
                </a:solidFill>
              </a:rPr>
              <a:t>avanti a livello mondiale per aiutare le persone più sole o svantaggiate delle loro città. </a:t>
            </a:r>
            <a:endParaRPr lang="it-IT" b="1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867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positiva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redondeado 2"/>
          <p:cNvSpPr/>
          <p:nvPr/>
        </p:nvSpPr>
        <p:spPr>
          <a:xfrm>
            <a:off x="3351281" y="-1"/>
            <a:ext cx="5792719" cy="89375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uadroTexto 1"/>
          <p:cNvSpPr txBox="1"/>
          <p:nvPr/>
        </p:nvSpPr>
        <p:spPr>
          <a:xfrm>
            <a:off x="3468870" y="-110150"/>
            <a:ext cx="70788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spc="-150" dirty="0" err="1" smtClean="0">
                <a:solidFill>
                  <a:schemeClr val="bg1"/>
                </a:solidFill>
              </a:rPr>
              <a:t>ColoriAmo</a:t>
            </a:r>
            <a:r>
              <a:rPr lang="it-IT" sz="6000" spc="-150" dirty="0" smtClean="0">
                <a:solidFill>
                  <a:schemeClr val="bg1"/>
                </a:solidFill>
              </a:rPr>
              <a:t> la Città</a:t>
            </a:r>
            <a:endParaRPr lang="it-IT" sz="6000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Sara\Desktop\Nuova cartella (2)\DSCN04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52822" y="-1073762"/>
            <a:ext cx="11118850" cy="8339138"/>
          </a:xfrm>
          <a:prstGeom prst="rect">
            <a:avLst/>
          </a:prstGeom>
          <a:noFill/>
        </p:spPr>
      </p:pic>
      <p:sp>
        <p:nvSpPr>
          <p:cNvPr id="3" name="Rectángulo redondeado 2"/>
          <p:cNvSpPr/>
          <p:nvPr/>
        </p:nvSpPr>
        <p:spPr>
          <a:xfrm>
            <a:off x="-1082606" y="-1"/>
            <a:ext cx="5475219" cy="89375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uadroTexto 3"/>
          <p:cNvSpPr txBox="1"/>
          <p:nvPr/>
        </p:nvSpPr>
        <p:spPr>
          <a:xfrm>
            <a:off x="-158758" y="13309"/>
            <a:ext cx="4357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4400" spc="-150" dirty="0" err="1" smtClean="0">
                <a:solidFill>
                  <a:schemeClr val="bg1"/>
                </a:solidFill>
              </a:rPr>
              <a:t>ColoriAmo</a:t>
            </a:r>
            <a:r>
              <a:rPr lang="it-IT" sz="4400" spc="-150" dirty="0" smtClean="0">
                <a:solidFill>
                  <a:schemeClr val="bg1"/>
                </a:solidFill>
              </a:rPr>
              <a:t> la Città</a:t>
            </a:r>
            <a:endParaRPr lang="it-IT" sz="4400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51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21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uadroTexto 3"/>
          <p:cNvSpPr txBox="1"/>
          <p:nvPr/>
        </p:nvSpPr>
        <p:spPr>
          <a:xfrm>
            <a:off x="476273" y="4389477"/>
            <a:ext cx="8667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FFFF"/>
                </a:solidFill>
              </a:rPr>
              <a:t>Sono emerse tante idee per realizzarla, come alcune attività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nelle </a:t>
            </a:r>
            <a:r>
              <a:rPr lang="it-IT" dirty="0">
                <a:solidFill>
                  <a:srgbClr val="FFFFFF"/>
                </a:solidFill>
              </a:rPr>
              <a:t>quali coinvolgere i ragazzi della popolazione aborigena. </a:t>
            </a:r>
          </a:p>
        </p:txBody>
      </p:sp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68502" y="194011"/>
            <a:ext cx="5235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b="1" spc="-300" dirty="0" smtClean="0">
                <a:solidFill>
                  <a:schemeClr val="bg1"/>
                </a:solidFill>
              </a:rPr>
              <a:t>Perth</a:t>
            </a:r>
            <a:r>
              <a:rPr lang="it-IT" sz="6000" spc="-300" dirty="0" smtClean="0">
                <a:solidFill>
                  <a:schemeClr val="bg1"/>
                </a:solidFill>
              </a:rPr>
              <a:t> - Australia</a:t>
            </a:r>
            <a:endParaRPr lang="it-IT" sz="6000" spc="-300" dirty="0">
              <a:solidFill>
                <a:schemeClr val="bg1"/>
              </a:solidFill>
            </a:endParaRPr>
          </a:p>
        </p:txBody>
      </p:sp>
      <p:pic>
        <p:nvPicPr>
          <p:cNvPr id="9" name="Imagen 8" descr="9648857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02" y="975028"/>
            <a:ext cx="1948267" cy="5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9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P1060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04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FFFF"/>
                </a:solidFill>
              </a:rPr>
              <a:t>I Gen3 hanno </a:t>
            </a:r>
            <a:r>
              <a:rPr lang="it-IT" dirty="0">
                <a:solidFill>
                  <a:srgbClr val="FFFFFF"/>
                </a:solidFill>
              </a:rPr>
              <a:t>parlato della storia della città, dei contrasti avuti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tra </a:t>
            </a:r>
            <a:r>
              <a:rPr lang="it-IT" dirty="0">
                <a:solidFill>
                  <a:srgbClr val="FFFFFF"/>
                </a:solidFill>
              </a:rPr>
              <a:t>colonizzatori e aborigeni, delle sue caratteristiche e problematiche oggi. </a:t>
            </a:r>
          </a:p>
        </p:txBody>
      </p:sp>
    </p:spTree>
    <p:extLst>
      <p:ext uri="{BB962C8B-B14F-4D97-AF65-F5344CB8AC3E}">
        <p14:creationId xmlns:p14="http://schemas.microsoft.com/office/powerpoint/2010/main" val="47994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uadroTexto 3"/>
          <p:cNvSpPr txBox="1"/>
          <p:nvPr/>
        </p:nvSpPr>
        <p:spPr>
          <a:xfrm>
            <a:off x="476273" y="4389477"/>
            <a:ext cx="8667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FFFF"/>
                </a:solidFill>
              </a:rPr>
              <a:t>Poi il dialogo si è aperto sull’impegno nella vita cristiana, ma anche sulla responsabilità </a:t>
            </a:r>
            <a:r>
              <a:rPr lang="it-IT" dirty="0" smtClean="0">
                <a:solidFill>
                  <a:srgbClr val="FFFFFF"/>
                </a:solidFill>
              </a:rPr>
              <a:t/>
            </a:r>
            <a:br>
              <a:rPr lang="it-IT" dirty="0" smtClean="0">
                <a:solidFill>
                  <a:srgbClr val="FFFFFF"/>
                </a:solidFill>
              </a:rPr>
            </a:br>
            <a:r>
              <a:rPr lang="it-IT" dirty="0" smtClean="0">
                <a:solidFill>
                  <a:srgbClr val="FFFFFF"/>
                </a:solidFill>
              </a:rPr>
              <a:t>e </a:t>
            </a:r>
            <a:r>
              <a:rPr lang="it-IT" dirty="0">
                <a:solidFill>
                  <a:srgbClr val="FFFFFF"/>
                </a:solidFill>
              </a:rPr>
              <a:t>la bellezza della risposta di ciascuno alla chiamata di Dio. </a:t>
            </a:r>
          </a:p>
        </p:txBody>
      </p:sp>
    </p:spTree>
    <p:extLst>
      <p:ext uri="{BB962C8B-B14F-4D97-AF65-F5344CB8AC3E}">
        <p14:creationId xmlns:p14="http://schemas.microsoft.com/office/powerpoint/2010/main" val="37962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positiva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284105"/>
            <a:ext cx="9144000" cy="8593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uadroTexto 4"/>
          <p:cNvSpPr txBox="1"/>
          <p:nvPr/>
        </p:nvSpPr>
        <p:spPr>
          <a:xfrm>
            <a:off x="476273" y="4389477"/>
            <a:ext cx="8667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FFFF"/>
                </a:solidFill>
              </a:rPr>
              <a:t>Salutandosi hanno espresso il desiderio di continuare a incontrarsi per approfondire la vita del Vangelo coinvolgendo i loro amici, anche in vista della staffetta mondiale “Run4unity</a:t>
            </a:r>
            <a:r>
              <a:rPr lang="it-IT" dirty="0" smtClean="0">
                <a:solidFill>
                  <a:srgbClr val="FFFFFF"/>
                </a:solidFill>
              </a:rPr>
              <a:t>”. </a:t>
            </a:r>
            <a:endParaRPr lang="it-IT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314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Diapositiva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737835" y="1125200"/>
            <a:ext cx="32882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800" spc="-300" dirty="0" err="1" smtClean="0">
                <a:solidFill>
                  <a:schemeClr val="bg1"/>
                </a:solidFill>
              </a:rPr>
              <a:t>Thanks</a:t>
            </a:r>
            <a:endParaRPr lang="it-IT" sz="8800" spc="-300" dirty="0">
              <a:solidFill>
                <a:schemeClr val="bg1"/>
              </a:solidFill>
            </a:endParaRPr>
          </a:p>
        </p:txBody>
      </p:sp>
      <p:pic>
        <p:nvPicPr>
          <p:cNvPr id="7" name="Imagen 6" descr="9648857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93" y="2316551"/>
            <a:ext cx="3112490" cy="5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8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2788</TotalTime>
  <Words>359</Words>
  <Application>Microsoft Macintosh PowerPoint</Application>
  <PresentationFormat>Presentación en pantalla (16:9)</PresentationFormat>
  <Paragraphs>30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68</vt:i4>
      </vt:variant>
    </vt:vector>
  </HeadingPairs>
  <TitlesOfParts>
    <vt:vector size="6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ago</dc:creator>
  <cp:lastModifiedBy>ago</cp:lastModifiedBy>
  <cp:revision>44</cp:revision>
  <dcterms:created xsi:type="dcterms:W3CDTF">2012-03-05T18:03:58Z</dcterms:created>
  <dcterms:modified xsi:type="dcterms:W3CDTF">2012-03-20T17:27:19Z</dcterms:modified>
</cp:coreProperties>
</file>